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1"/>
  </p:notesMasterIdLst>
  <p:handoutMasterIdLst>
    <p:handoutMasterId r:id="rId22"/>
  </p:handoutMasterIdLst>
  <p:sldIdLst>
    <p:sldId id="288" r:id="rId2"/>
    <p:sldId id="295" r:id="rId3"/>
    <p:sldId id="259" r:id="rId4"/>
    <p:sldId id="293" r:id="rId5"/>
    <p:sldId id="270" r:id="rId6"/>
    <p:sldId id="269" r:id="rId7"/>
    <p:sldId id="264" r:id="rId8"/>
    <p:sldId id="260" r:id="rId9"/>
    <p:sldId id="262" r:id="rId10"/>
    <p:sldId id="265" r:id="rId11"/>
    <p:sldId id="298" r:id="rId12"/>
    <p:sldId id="280" r:id="rId13"/>
    <p:sldId id="289" r:id="rId14"/>
    <p:sldId id="294" r:id="rId15"/>
    <p:sldId id="281" r:id="rId16"/>
    <p:sldId id="261" r:id="rId17"/>
    <p:sldId id="296" r:id="rId18"/>
    <p:sldId id="299" r:id="rId19"/>
    <p:sldId id="30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14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C5791-7364-9E4F-986D-297FD347B6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4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9164" y="411480"/>
            <a:ext cx="10893672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123950"/>
            <a:ext cx="9789584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9789584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988" y="6122895"/>
            <a:ext cx="28448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18400" y="6122894"/>
            <a:ext cx="38608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88000" y="6122895"/>
            <a:ext cx="1016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sz="1800"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67" y="1694329"/>
            <a:ext cx="4011084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092" y="609601"/>
            <a:ext cx="54864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67" y="2672323"/>
            <a:ext cx="4011084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70523" y="310123"/>
            <a:ext cx="4531783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691640"/>
            <a:ext cx="4011168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84745" y="612775"/>
            <a:ext cx="54864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136" y="2670048"/>
            <a:ext cx="4011168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4287820"/>
            <a:ext cx="10695969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5129" y="331694"/>
            <a:ext cx="11228832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136" y="5271248"/>
            <a:ext cx="10695969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199" y="609601"/>
            <a:ext cx="1888564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0963" y="609601"/>
            <a:ext cx="837303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49164" y="411480"/>
            <a:ext cx="10893672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1" y="3442448"/>
            <a:ext cx="9793816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1" y="5029200"/>
            <a:ext cx="9793816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9012" y="6122895"/>
            <a:ext cx="28448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18400" y="6124401"/>
            <a:ext cx="38608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48657" y="533401"/>
            <a:ext cx="10448544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1" y="1371600"/>
            <a:ext cx="9793816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51" y="3134567"/>
            <a:ext cx="9793816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148" y="2147889"/>
            <a:ext cx="475488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2147889"/>
            <a:ext cx="475488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8" y="1708991"/>
            <a:ext cx="475488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8" y="2590801"/>
            <a:ext cx="475488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4052" y="1708991"/>
            <a:ext cx="475488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4052" y="2590801"/>
            <a:ext cx="475488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sz="180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3840" y="173699"/>
            <a:ext cx="1170432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sz="180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67" y="1169892"/>
            <a:ext cx="4011084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092" y="609601"/>
            <a:ext cx="54864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967" y="2147889"/>
            <a:ext cx="4011084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0151" y="244158"/>
            <a:ext cx="9793816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50" y="2133601"/>
            <a:ext cx="9793817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5120" y="6371592"/>
            <a:ext cx="28448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45120" y="6371591"/>
            <a:ext cx="38608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4RL6prqtGQ&amp;feature=youtu.b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rnXv-g4yK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zxmjbL-i4Y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D7149C-0CCF-4ED1-B88B-6566DAE4840B}"/>
              </a:ext>
            </a:extLst>
          </p:cNvPr>
          <p:cNvSpPr/>
          <p:nvPr/>
        </p:nvSpPr>
        <p:spPr>
          <a:xfrm>
            <a:off x="2855816" y="461731"/>
            <a:ext cx="66191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Introduction to Big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CA0A2-7240-4887-B15E-3E49F9AF2E48}"/>
              </a:ext>
            </a:extLst>
          </p:cNvPr>
          <p:cNvSpPr/>
          <p:nvPr/>
        </p:nvSpPr>
        <p:spPr>
          <a:xfrm>
            <a:off x="4451606" y="1445617"/>
            <a:ext cx="30684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By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Ashwinkumar 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CA1CC-FD1D-4F4E-856D-F3C46522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19" y="2671186"/>
            <a:ext cx="5655962" cy="36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1" y="244158"/>
            <a:ext cx="7610475" cy="1339850"/>
          </a:xfrm>
        </p:spPr>
        <p:txBody>
          <a:bodyPr>
            <a:noAutofit/>
          </a:bodyPr>
          <a:lstStyle/>
          <a:p>
            <a:r>
              <a:rPr lang="en-US" dirty="0"/>
              <a:t>Characteristics of Big Data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3-Speed (Velocity)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245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sz="2000" dirty="0"/>
              <a:t>Data is being generated fast and need to be processed fast</a:t>
            </a:r>
          </a:p>
          <a:p>
            <a:r>
              <a:rPr lang="en-US" sz="2000" dirty="0"/>
              <a:t>Online Data Analytics</a:t>
            </a:r>
          </a:p>
          <a:p>
            <a:r>
              <a:rPr lang="en-US" sz="2000" dirty="0"/>
              <a:t>Late decisions </a:t>
            </a:r>
            <a:r>
              <a:rPr lang="en-US" sz="2000" dirty="0">
                <a:sym typeface="Wingdings"/>
              </a:rPr>
              <a:t> missing opportunities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800000"/>
                </a:solidFill>
                <a:sym typeface="Wingdings"/>
              </a:rPr>
              <a:t>Examples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sym typeface="Wingdings"/>
              </a:rPr>
              <a:t>E-Promotions: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Based on your current location, your purchase history, what you like  send promotions right now for store next to you.</a:t>
            </a:r>
          </a:p>
          <a:p>
            <a:pPr lvl="1"/>
            <a:endParaRPr lang="en-US" sz="2000" dirty="0">
              <a:sym typeface="Wingding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sym typeface="Wingdings"/>
              </a:rPr>
              <a:t>Healthcare monitoring:</a:t>
            </a:r>
            <a:r>
              <a:rPr lang="en-US" sz="2000" b="1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US" sz="2000" dirty="0">
                <a:sym typeface="Wingdings"/>
              </a:rPr>
              <a:t>Sensors monitoring your activities and body   any abnormal measurements require immediate reaction.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A590DA5-690F-4807-BD37-ABB664A7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816" y="464196"/>
            <a:ext cx="5425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Types Of Big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35A71-FF29-4F05-9222-405A2F57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07" y="1869989"/>
            <a:ext cx="3115044" cy="1220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274596-C29D-47D0-8CDD-368FCEB6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43" y="3257359"/>
            <a:ext cx="3623733" cy="15601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BF1BB0-CECA-49F7-8CF0-BA624740859C}"/>
              </a:ext>
            </a:extLst>
          </p:cNvPr>
          <p:cNvSpPr/>
          <p:nvPr/>
        </p:nvSpPr>
        <p:spPr>
          <a:xfrm>
            <a:off x="2087260" y="1743668"/>
            <a:ext cx="4058483" cy="46063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000" b="1" dirty="0">
                <a:solidFill>
                  <a:srgbClr val="800000"/>
                </a:solidFill>
              </a:rPr>
              <a:t>Structured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'Employee' table in a database.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000" b="1" dirty="0">
                <a:solidFill>
                  <a:srgbClr val="800000"/>
                </a:solidFill>
              </a:rPr>
              <a:t>Unstructured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returned by 'Google Search’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000" b="1" dirty="0">
                <a:solidFill>
                  <a:srgbClr val="800000"/>
                </a:solidFill>
              </a:rPr>
              <a:t>Semi-structured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data stored in an XML file</a:t>
            </a:r>
          </a:p>
          <a:p>
            <a:endParaRPr lang="en-US" sz="2000" b="1" dirty="0">
              <a:solidFill>
                <a:srgbClr val="343434"/>
              </a:solidFill>
              <a:latin typeface="calibri" panose="020F0502020204030204" pitchFamily="34" charset="0"/>
            </a:endParaRPr>
          </a:p>
          <a:p>
            <a:endParaRPr lang="en-US" sz="2000" b="1" dirty="0">
              <a:solidFill>
                <a:srgbClr val="343434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AE9A0-5759-4FB9-946C-71EF4709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631" y="4978388"/>
            <a:ext cx="2725955" cy="14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1945774"/>
            <a:ext cx="4951441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35400" y="4175966"/>
            <a:ext cx="6502400" cy="877163"/>
            <a:chOff x="2312337" y="4175965"/>
            <a:chExt cx="6560730" cy="877163"/>
          </a:xfrm>
        </p:grpSpPr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2312337" y="4451385"/>
              <a:ext cx="308151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70051" y="4175965"/>
              <a:ext cx="3403016" cy="8771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7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mining techniques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Structured data, typical sources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Small to mid-size datasets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58656" y="1960357"/>
            <a:ext cx="6381179" cy="1400383"/>
            <a:chOff x="2034655" y="1960356"/>
            <a:chExt cx="6381179" cy="1400383"/>
          </a:xfrm>
        </p:grpSpPr>
        <p:sp>
          <p:nvSpPr>
            <p:cNvPr id="11" name="TextBox 10"/>
            <p:cNvSpPr txBox="1"/>
            <p:nvPr/>
          </p:nvSpPr>
          <p:spPr>
            <a:xfrm>
              <a:off x="4572794" y="1960356"/>
              <a:ext cx="3843040" cy="14003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Optimizations and predictive analytics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Complex statistical analysis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All types of data and many sources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Very large datasets</a:t>
              </a:r>
            </a:p>
            <a:p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More of a real-time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763B-A38C-4792-BEA5-1CCC2434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98AF2-EC31-4B3B-9B21-28279CF2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52" y="1750444"/>
            <a:ext cx="8475258" cy="45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C634-2ABA-48D1-9D15-68C6FC3D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Big Data behind Amazon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4F7A-4AE4-4773-85EF-0A1814B6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https://www.youtube.com/watch?v=S4RL6prqtGQ&amp;feature=youtu.be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7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408" y="225849"/>
            <a:ext cx="7807158" cy="1339850"/>
          </a:xfrm>
        </p:spPr>
        <p:txBody>
          <a:bodyPr>
            <a:noAutofit/>
          </a:bodyPr>
          <a:lstStyle/>
          <a:p>
            <a:r>
              <a:rPr lang="en-US" dirty="0"/>
              <a:t>Values of Big Data Analytics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53E440-89D6-416C-989F-FC22850AC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246402"/>
              </p:ext>
            </p:extLst>
          </p:nvPr>
        </p:nvGraphicFramePr>
        <p:xfrm>
          <a:off x="532263" y="1810439"/>
          <a:ext cx="11150220" cy="4426587"/>
        </p:xfrm>
        <a:graphic>
          <a:graphicData uri="http://schemas.openxmlformats.org/drawingml/2006/table">
            <a:tbl>
              <a:tblPr/>
              <a:tblGrid>
                <a:gridCol w="4888936">
                  <a:extLst>
                    <a:ext uri="{9D8B030D-6E8A-4147-A177-3AD203B41FA5}">
                      <a16:colId xmlns:a16="http://schemas.microsoft.com/office/drawing/2014/main" val="2622800569"/>
                    </a:ext>
                  </a:extLst>
                </a:gridCol>
                <a:gridCol w="6261284">
                  <a:extLst>
                    <a:ext uri="{9D8B030D-6E8A-4147-A177-3AD203B41FA5}">
                      <a16:colId xmlns:a16="http://schemas.microsoft.com/office/drawing/2014/main" val="1136357983"/>
                    </a:ext>
                  </a:extLst>
                </a:gridCol>
              </a:tblGrid>
              <a:tr h="508098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Reasons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Big Data benefits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91583"/>
                  </a:ext>
                </a:extLst>
              </a:tr>
              <a:tr h="997671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Better analytics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Improvement of business performance through real-time analytics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60510"/>
                  </a:ext>
                </a:extLst>
              </a:tr>
              <a:tr h="861235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Vast amount of data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Big data technologies manage huge amounts of data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29474"/>
                  </a:ext>
                </a:extLst>
              </a:tr>
              <a:tr h="1198348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Insights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Can provide better insights with the help of structured and semi-structured data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65052"/>
                  </a:ext>
                </a:extLst>
              </a:tr>
              <a:tr h="861235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Decision-making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Helps mitigate risk and make smart decision by proper risk analysis</a:t>
                      </a:r>
                    </a:p>
                  </a:txBody>
                  <a:tcPr marL="66875" marR="66875" marT="66875" marB="6687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87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33" y="313267"/>
            <a:ext cx="8331200" cy="1159933"/>
          </a:xfrm>
        </p:spPr>
        <p:txBody>
          <a:bodyPr>
            <a:noAutofit/>
          </a:bodyPr>
          <a:lstStyle/>
          <a:p>
            <a:r>
              <a:rPr lang="en-US" dirty="0"/>
              <a:t>Challenges in Handling </a:t>
            </a:r>
            <a:br>
              <a:rPr lang="en-US" dirty="0"/>
            </a:br>
            <a:r>
              <a:rPr lang="en-US" dirty="0"/>
              <a:t>Big Data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042318" y="1815475"/>
            <a:ext cx="8298136" cy="44215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The Bottleneck is in technology</a:t>
            </a:r>
          </a:p>
          <a:p>
            <a:pPr marL="350838" lvl="1" indent="0">
              <a:buNone/>
            </a:pPr>
            <a:r>
              <a:rPr lang="en-US" sz="2000" dirty="0"/>
              <a:t>      New architecture, algorithms, techniques are needed.</a:t>
            </a:r>
          </a:p>
          <a:p>
            <a:r>
              <a:rPr lang="en-US" sz="2000" b="1" dirty="0">
                <a:solidFill>
                  <a:srgbClr val="800000"/>
                </a:solidFill>
              </a:rPr>
              <a:t>Technical skills</a:t>
            </a:r>
          </a:p>
          <a:p>
            <a:pPr marL="350838" lvl="1" indent="0">
              <a:buNone/>
            </a:pPr>
            <a:r>
              <a:rPr lang="en-US" sz="2000"/>
              <a:t>      Expertise </a:t>
            </a:r>
            <a:r>
              <a:rPr lang="en-US" sz="2000" dirty="0"/>
              <a:t>in using the new technology and dealing with big data. </a:t>
            </a:r>
          </a:p>
          <a:p>
            <a:r>
              <a:rPr lang="en-US" sz="2000" b="1" dirty="0">
                <a:solidFill>
                  <a:srgbClr val="800000"/>
                </a:solidFill>
              </a:rPr>
              <a:t>Data quality</a:t>
            </a:r>
          </a:p>
          <a:p>
            <a:pPr marL="350838" lvl="1" indent="0">
              <a:buNone/>
            </a:pPr>
            <a:r>
              <a:rPr lang="en-US" sz="2000"/>
              <a:t>      </a:t>
            </a:r>
            <a:r>
              <a:rPr lang="en-US"/>
              <a:t>Dirty data is costing companies a lot each year.</a:t>
            </a:r>
            <a:endParaRPr lang="en-US" sz="2000" dirty="0"/>
          </a:p>
          <a:p>
            <a:r>
              <a:rPr lang="en-US" sz="2000" b="1" dirty="0">
                <a:solidFill>
                  <a:srgbClr val="800000"/>
                </a:solidFill>
              </a:rPr>
              <a:t>Security</a:t>
            </a:r>
          </a:p>
          <a:p>
            <a:pPr marL="350838" lvl="1" indent="0">
              <a:buNone/>
            </a:pPr>
            <a:r>
              <a:rPr lang="en-US" sz="2000" dirty="0"/>
              <a:t>      Keeping that vast lake of data secure is another big data challenge.</a:t>
            </a:r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F33C-3163-4C8C-BF8B-9F6238B1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Facebook and Cambridge </a:t>
            </a:r>
            <a:r>
              <a:rPr lang="en-US" dirty="0" err="1"/>
              <a:t>Analytica</a:t>
            </a:r>
            <a:r>
              <a:rPr lang="en-US" dirty="0"/>
              <a:t> data breach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4FF2B-E7E0-4C45-B091-9E8C89D13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https://www.youtube.com/watch?v=mrnXv-g4yKU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F33C-3163-4C8C-BF8B-9F6238B1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Technology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3BF64D-960C-4443-AE11-3F3905EF2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113" y="2006599"/>
            <a:ext cx="7343964" cy="41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5B6DA7-FEAD-440E-9C30-C6C8EACEB8B2}"/>
              </a:ext>
            </a:extLst>
          </p:cNvPr>
          <p:cNvSpPr/>
          <p:nvPr/>
        </p:nvSpPr>
        <p:spPr>
          <a:xfrm>
            <a:off x="4270057" y="2643833"/>
            <a:ext cx="3976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Thank You..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54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7101-DE51-4447-ABC1-0491110C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B512-0BF7-4B33-85A3-C0E70F32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Big Data</a:t>
            </a:r>
          </a:p>
          <a:p>
            <a:r>
              <a:rPr lang="en-US" dirty="0"/>
              <a:t>Characteristics of Big Data</a:t>
            </a:r>
          </a:p>
          <a:p>
            <a:r>
              <a:rPr lang="en-US" dirty="0"/>
              <a:t>Types of Big Data</a:t>
            </a:r>
          </a:p>
          <a:p>
            <a:r>
              <a:rPr lang="en-US" dirty="0"/>
              <a:t>Types of Data Analytics</a:t>
            </a:r>
          </a:p>
          <a:p>
            <a:r>
              <a:rPr lang="en-US" dirty="0"/>
              <a:t>Values and challenges in Big Data Analytics</a:t>
            </a:r>
          </a:p>
          <a:p>
            <a:r>
              <a:rPr lang="en-US" dirty="0"/>
              <a:t>Technologies used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2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single standard </a:t>
            </a:r>
            <a:r>
              <a:rPr lang="en-US">
                <a:solidFill>
                  <a:srgbClr val="0070C0"/>
                </a:solidFill>
              </a:rPr>
              <a:t>definition…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'Big Data' is a term used to describe collection of data that is huge in size and yet growing exponentially with time.</a:t>
            </a:r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3BACF-9480-4E45-AB59-C981467013B6}"/>
              </a:ext>
            </a:extLst>
          </p:cNvPr>
          <p:cNvSpPr/>
          <p:nvPr/>
        </p:nvSpPr>
        <p:spPr>
          <a:xfrm>
            <a:off x="2874361" y="3244334"/>
            <a:ext cx="6844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https://www.youtube.com/watch?v=TzxmjbL-i4Y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9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113" y="252625"/>
            <a:ext cx="7345362" cy="1339850"/>
          </a:xfrm>
        </p:spPr>
        <p:txBody>
          <a:bodyPr>
            <a:normAutofit/>
          </a:bodyPr>
          <a:lstStyle/>
          <a:p>
            <a:r>
              <a:rPr lang="en-US" dirty="0"/>
              <a:t>The Model </a:t>
            </a:r>
            <a:r>
              <a:rPr lang="en-US"/>
              <a:t>Has Changed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765" y="1801237"/>
            <a:ext cx="8144480" cy="691503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800000"/>
                </a:solidFill>
              </a:rPr>
              <a:t>The Model of Generating/Consuming data has changed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24996" y="4565869"/>
            <a:ext cx="8400339" cy="1421853"/>
            <a:chOff x="413460" y="4565868"/>
            <a:chExt cx="8400339" cy="1421853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31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84003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New Model: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 of us are generating data and all of us are consuming data.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941755" y="5169552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3172" y="5058161"/>
              <a:ext cx="1251853" cy="9295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35BA7E-033E-4780-8E03-1595B9217A78}"/>
              </a:ext>
            </a:extLst>
          </p:cNvPr>
          <p:cNvGrpSpPr/>
          <p:nvPr/>
        </p:nvGrpSpPr>
        <p:grpSpPr>
          <a:xfrm>
            <a:off x="1824995" y="2626045"/>
            <a:ext cx="8703734" cy="1453264"/>
            <a:chOff x="598629" y="4579257"/>
            <a:chExt cx="8441176" cy="145326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F58496-B459-49C6-92E3-D8012C42C952}"/>
                </a:ext>
              </a:extLst>
            </p:cNvPr>
            <p:cNvSpPr/>
            <p:nvPr/>
          </p:nvSpPr>
          <p:spPr>
            <a:xfrm>
              <a:off x="598629" y="4579257"/>
              <a:ext cx="84411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Old Model: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Few companies are generating data, all others are consuming data. </a:t>
              </a:r>
            </a:p>
          </p:txBody>
        </p:sp>
        <p:sp>
          <p:nvSpPr>
            <p:cNvPr id="18" name="Right Arrow 11">
              <a:extLst>
                <a:ext uri="{FF2B5EF4-FFF2-40B4-BE49-F238E27FC236}">
                  <a16:creationId xmlns:a16="http://schemas.microsoft.com/office/drawing/2014/main" id="{6A986C2B-5B86-45D3-9B34-9FA55C04FE0D}"/>
                </a:ext>
              </a:extLst>
            </p:cNvPr>
            <p:cNvSpPr/>
            <p:nvPr/>
          </p:nvSpPr>
          <p:spPr>
            <a:xfrm>
              <a:off x="3050655" y="5192977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8CED11-77F2-4C33-9B6F-6938E6FE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0314" y="5102961"/>
              <a:ext cx="1251853" cy="929560"/>
            </a:xfrm>
            <a:prstGeom prst="rect">
              <a:avLst/>
            </a:prstGeom>
          </p:spPr>
        </p:pic>
      </p:grpSp>
      <p:pic>
        <p:nvPicPr>
          <p:cNvPr id="20" name="Picture 19" descr="Screen shot 2013-01-13 at 5.46.48 PM.png">
            <a:extLst>
              <a:ext uri="{FF2B5EF4-FFF2-40B4-BE49-F238E27FC236}">
                <a16:creationId xmlns:a16="http://schemas.microsoft.com/office/drawing/2014/main" id="{F7DCD891-FC2E-40B1-9D76-50D40D912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52" y="3190161"/>
            <a:ext cx="996168" cy="9287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65D40F-1C1A-402E-8AD5-0373CBA2A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60" y="3190161"/>
            <a:ext cx="889834" cy="8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1" y="330201"/>
            <a:ext cx="7432675" cy="1153813"/>
          </a:xfrm>
        </p:spPr>
        <p:txBody>
          <a:bodyPr>
            <a:noAutofit/>
          </a:bodyPr>
          <a:lstStyle/>
          <a:p>
            <a:r>
              <a:rPr lang="en-US" dirty="0"/>
              <a:t>Who’s Generating Big Data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276" y="1787518"/>
            <a:ext cx="2384112" cy="2102094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(all of us are generating data)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77799" y="1941237"/>
            <a:ext cx="2665551" cy="1827554"/>
            <a:chOff x="3047431" y="1677257"/>
            <a:chExt cx="2951123" cy="22788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709201" cy="597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(collecting all sorts of data)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95666" y="2103839"/>
            <a:ext cx="2419506" cy="1604302"/>
            <a:chOff x="5733416" y="1714861"/>
            <a:chExt cx="3073697" cy="144879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2297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140" y="1714861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733416" y="2578882"/>
              <a:ext cx="30736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(tracking all objects all the time)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4472" y="2392544"/>
            <a:ext cx="3142553" cy="1291309"/>
            <a:chOff x="5859696" y="3469326"/>
            <a:chExt cx="3161506" cy="117588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3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(measuring all kinds of data) </a:t>
              </a:r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038538" y="4357227"/>
            <a:ext cx="9497534" cy="14901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The progress and innovation is no longer hindered by the ability to collect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It is hindered by the ability to manage, analyze, summarize, visualize and discover knowledge from the collected data in a timely manner and in a scalable fashion.</a:t>
            </a:r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513" y="1904504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01" y="2171003"/>
            <a:ext cx="2533079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017" y="244158"/>
            <a:ext cx="7618458" cy="1339850"/>
          </a:xfrm>
        </p:spPr>
        <p:txBody>
          <a:bodyPr>
            <a:noAutofit/>
          </a:bodyPr>
          <a:lstStyle/>
          <a:p>
            <a:r>
              <a:rPr lang="en-US" dirty="0"/>
              <a:t>Characteristics of Big Data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1-Scale (Volume)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018" y="1760791"/>
            <a:ext cx="5030405" cy="1691019"/>
          </a:xfrm>
        </p:spPr>
        <p:txBody>
          <a:bodyPr>
            <a:noAutofit/>
          </a:bodyPr>
          <a:lstStyle/>
          <a:p>
            <a:r>
              <a:rPr lang="en-US" sz="2000" b="1">
                <a:solidFill>
                  <a:srgbClr val="800000"/>
                </a:solidFill>
              </a:rPr>
              <a:t>Data Volume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/>
              <a:t>44x </a:t>
            </a:r>
            <a:r>
              <a:rPr lang="en-US" sz="2000" dirty="0"/>
              <a:t>increase from 2009 to 2020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From 0.8 zettabytes </a:t>
            </a:r>
            <a:r>
              <a:rPr lang="en-US" sz="2000"/>
              <a:t>to 35zb</a:t>
            </a:r>
          </a:p>
          <a:p>
            <a:r>
              <a:rPr lang="en-US" sz="2200"/>
              <a:t>Amount of data generated through websites, portals and online applications</a:t>
            </a:r>
            <a:endParaRPr lang="en-US" sz="2000" dirty="0"/>
          </a:p>
          <a:p>
            <a:r>
              <a:rPr lang="en-US" sz="2000" dirty="0"/>
              <a:t>Data volume is increasing exponentially </a:t>
            </a:r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24" y="3235329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25" y="1956777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4" y="5153691"/>
            <a:ext cx="5546690" cy="5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13" y="254994"/>
            <a:ext cx="7510189" cy="1339850"/>
          </a:xfrm>
        </p:spPr>
        <p:txBody>
          <a:bodyPr>
            <a:noAutofit/>
          </a:bodyPr>
          <a:lstStyle/>
          <a:p>
            <a:r>
              <a:rPr lang="en-US" dirty="0"/>
              <a:t>Characteristics of Big Data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2-Complexity (Variety)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559" y="1860326"/>
            <a:ext cx="4944732" cy="3143474"/>
          </a:xfrm>
        </p:spPr>
        <p:txBody>
          <a:bodyPr>
            <a:normAutofit/>
          </a:bodyPr>
          <a:lstStyle/>
          <a:p>
            <a:r>
              <a:rPr lang="en-US" sz="2000" dirty="0"/>
              <a:t>Various formats, types and structures</a:t>
            </a:r>
          </a:p>
          <a:p>
            <a:r>
              <a:rPr lang="en-US" sz="2000" dirty="0"/>
              <a:t>Text, numerical, images, audio, video, sequences, time series, social media data, multi-dim arrays, etc…</a:t>
            </a:r>
          </a:p>
          <a:p>
            <a:r>
              <a:rPr lang="en-US" sz="2000" dirty="0"/>
              <a:t>Static data vs. streaming data  </a:t>
            </a:r>
          </a:p>
          <a:p>
            <a:r>
              <a:rPr lang="en-US" sz="2000" dirty="0"/>
              <a:t>A single application can be generating/collecting many types of data 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046" y="1860327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081" y="3380285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809" y="4630815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529" y="324183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291" y="4616977"/>
            <a:ext cx="1527524" cy="1234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017" y="5378636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 extract knowledge </a:t>
            </a:r>
            <a:r>
              <a:rPr lang="en-US" dirty="0">
                <a:solidFill>
                  <a:srgbClr val="0070C0"/>
                </a:solidFill>
                <a:sym typeface="Wingdings"/>
              </a:rPr>
              <a:t> all these types of data must be linked together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1206</TotalTime>
  <Words>630</Words>
  <Application>Microsoft Office PowerPoint</Application>
  <PresentationFormat>Widescreen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Brush Script MT</vt:lpstr>
      <vt:lpstr>calibri</vt:lpstr>
      <vt:lpstr>calibri</vt:lpstr>
      <vt:lpstr>Calisto MT</vt:lpstr>
      <vt:lpstr>Wingdings</vt:lpstr>
      <vt:lpstr>Capital</vt:lpstr>
      <vt:lpstr>PowerPoint Presentation</vt:lpstr>
      <vt:lpstr>Agenda</vt:lpstr>
      <vt:lpstr>Big Data Definition</vt:lpstr>
      <vt:lpstr>PowerPoint Presentation</vt:lpstr>
      <vt:lpstr>The Model Has Changed</vt:lpstr>
      <vt:lpstr>Who’s Generating Big Data</vt:lpstr>
      <vt:lpstr>Big Data: 3V’s</vt:lpstr>
      <vt:lpstr>Characteristics of Big Data  1-Scale (Volume)</vt:lpstr>
      <vt:lpstr>Characteristics of Big Data  2-Complexity (Variety)</vt:lpstr>
      <vt:lpstr>Characteristics of Big Data  3-Speed (Velocity)</vt:lpstr>
      <vt:lpstr>  Types Of Big Data</vt:lpstr>
      <vt:lpstr>What’s driving Big Data</vt:lpstr>
      <vt:lpstr>Types of Data Analytics</vt:lpstr>
      <vt:lpstr>Big Data behind Amazon Recommendation System</vt:lpstr>
      <vt:lpstr>Values of Big Data Analytics</vt:lpstr>
      <vt:lpstr>Challenges in Handling  Big Data</vt:lpstr>
      <vt:lpstr>Facebook and Cambridge Analytica data breach</vt:lpstr>
      <vt:lpstr>Big Data Technology</vt:lpstr>
      <vt:lpstr>PowerPoint Presentation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Ashwinkumar Rajendran</cp:lastModifiedBy>
  <cp:revision>210</cp:revision>
  <dcterms:created xsi:type="dcterms:W3CDTF">2013-01-13T20:33:29Z</dcterms:created>
  <dcterms:modified xsi:type="dcterms:W3CDTF">2018-05-15T12:04:12Z</dcterms:modified>
</cp:coreProperties>
</file>